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1140" r:id="rId4"/>
    <p:sldId id="1142" r:id="rId5"/>
    <p:sldId id="1143" r:id="rId6"/>
    <p:sldId id="1144" r:id="rId7"/>
    <p:sldId id="1150" r:id="rId8"/>
    <p:sldId id="1153" r:id="rId9"/>
    <p:sldId id="1151"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3</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主要介绍了时间胶囊是存储在安全地方的物品或信息集合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未来人们可开启来了解过去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还列举了底特律世纪盒子和旅行者黄金唱片两个著名时间胶囊的例子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包括其存放时间、内容、相关预测及现状等。</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5" y="1145440"/>
            <a:ext cx="11485848" cy="1347456"/>
          </a:xfrm>
          <a:prstGeom prst="rect">
            <a:avLst/>
          </a:prstGeom>
        </p:spPr>
      </p:pic>
      <p:pic>
        <p:nvPicPr>
          <p:cNvPr id="4" name="语篇导航-DA.eps" descr="id:2147486413;FounderCES"/>
          <p:cNvPicPr/>
          <p:nvPr/>
        </p:nvPicPr>
        <p:blipFill>
          <a:blip r:embed="rId2"/>
          <a:stretch>
            <a:fillRect/>
          </a:stretch>
        </p:blipFill>
        <p:spPr>
          <a:xfrm>
            <a:off x="513928" y="2708920"/>
            <a:ext cx="1651000" cy="4032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4454233"/>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capsules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胶囊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small collections of goods or information that are stored somewhere safe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be opened by people many years later, giving future people an idea of life in the past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may include newspaper articles, popular music recordings and photos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Historians can use time capsules to learn more about societies that lived in the past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some famous time capsules in history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first example is the Detroit Century Box</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one of the earliest time capsules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Dec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31, 1900, the city Detroit chose several photos and letters to be kept in a box</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box was locked then and opened one hundred years later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things in the capsule give us a look at Detroit in the past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4037530" y="692696"/>
            <a:ext cx="4176521" cy="62275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were photos of people and places, as well as letters written by local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of them even gave predictions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预测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person thought that Detroit would have a population of 4 million by 2000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turned out that the city’s population was about 951,000 that year, according to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historydetroit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 have even sent time capsules into space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 sent two time capsules into space on the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Voyager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旅行者号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spacecraft in 1977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They’re called the Voyager Golden Records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have sounds and pictures that show different kinds of human life and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they have music by the classical composer Beethoven and pictures of plants, insects and landscapes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Voyager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spacecraft has travelled far away from our solar system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hoped that aliens might find the time capsules someday and learn about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532661" y="909170"/>
          <a:ext cx="11125092" cy="2673795"/>
        </p:xfrm>
        <a:graphic>
          <a:graphicData uri="http://schemas.openxmlformats.org/drawingml/2006/table">
            <a:tbl>
              <a:tblPr firstRow="1" firstCol="1" bandRow="1"/>
              <a:tblGrid>
                <a:gridCol w="1746121"/>
                <a:gridCol w="9378971"/>
              </a:tblGrid>
              <a:tr h="0">
                <a:tc gridSpan="2">
                  <a:txBody>
                    <a:bodyPr/>
                    <a:lstStyle/>
                    <a:p>
                      <a:pPr algn="ctr" hangingPunct="0">
                        <a:lnSpc>
                          <a:spcPct val="150000"/>
                        </a:lnSpc>
                        <a:spcAft>
                          <a:spcPts val="0"/>
                        </a:spcAft>
                        <a:tabLst>
                          <a:tab pos="4222115" algn="l"/>
                          <a:tab pos="6862445" algn="l"/>
                          <a:tab pos="7377430" algn="l"/>
                          <a:tab pos="961771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1044453">
                <a:tc>
                  <a:txBody>
                    <a:bodyPr/>
                    <a:lstStyle/>
                    <a:p>
                      <a:pPr algn="ctr" hangingPunct="0">
                        <a:lnSpc>
                          <a:spcPct val="150000"/>
                        </a:lnSpc>
                        <a:spcAft>
                          <a:spcPts val="0"/>
                        </a:spcAft>
                        <a:tabLst>
                          <a:tab pos="4222115" algn="l"/>
                          <a:tab pos="6862445" algn="l"/>
                          <a:tab pos="7377430" algn="l"/>
                          <a:tab pos="961771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Introductions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222115" algn="l"/>
                          <a:tab pos="6862445" algn="l"/>
                          <a:tab pos="7377430" algn="l"/>
                          <a:tab pos="961771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small</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collections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information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stored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safe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22115" algn="l"/>
                          <a:tab pos="6862445" algn="l"/>
                          <a:tab pos="7377430" algn="l"/>
                          <a:tab pos="961771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later,</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sz="24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life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past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1"/>
          <p:cNvSpPr>
            <a:spLocks noGrp="1"/>
          </p:cNvSpPr>
          <p:nvPr>
            <p:ph idx="1"/>
          </p:nvPr>
        </p:nvSpPr>
        <p:spPr>
          <a:xfrm>
            <a:off x="360854" y="3696473"/>
            <a:ext cx="11485848" cy="1532727"/>
          </a:xfrm>
        </p:spPr>
        <p:txBody>
          <a:bodyPr/>
          <a:lstStyle/>
          <a:p>
            <a:pPr hangingPunct="0">
              <a:lnSpc>
                <a:spcPct val="130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“Time capsules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胶囊</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are small collections of goods or information that are stored somewhere safe.”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时间胶囊是存储在安全地方的少量物品或信息的集合。故可知答案。</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p:nvPr/>
        </p:nvSpPr>
        <p:spPr bwMode="auto">
          <a:xfrm>
            <a:off x="360854" y="5157192"/>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can be opened by people many years later, giving future people an idea of life in the past.”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未来的人可以在许多年后打开时间胶囊</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了解过去的生活。故可知答案。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184479" y="2013803"/>
            <a:ext cx="2234907" cy="461665"/>
          </a:xfrm>
          <a:prstGeom prst="rect">
            <a:avLst/>
          </a:prstGeom>
        </p:spPr>
        <p:txBody>
          <a:bodyPr wrap="none">
            <a:spAutoFit/>
          </a:bodyPr>
          <a:lstStyle/>
          <a:p>
            <a:r>
              <a:rPr lang="en-US" altLang="zh-CN" sz="2400" dirty="0"/>
              <a:t>places/locations</a:t>
            </a:r>
            <a:endParaRPr lang="zh-CN" altLang="en-US" dirty="0"/>
          </a:p>
        </p:txBody>
      </p:sp>
      <p:sp>
        <p:nvSpPr>
          <p:cNvPr id="8" name="矩形 7"/>
          <p:cNvSpPr/>
          <p:nvPr/>
        </p:nvSpPr>
        <p:spPr>
          <a:xfrm>
            <a:off x="9219619" y="2571151"/>
            <a:ext cx="2492990" cy="461665"/>
          </a:xfrm>
          <a:prstGeom prst="rect">
            <a:avLst/>
          </a:prstGeom>
        </p:spPr>
        <p:txBody>
          <a:bodyPr wrap="none">
            <a:spAutoFit/>
          </a:bodyPr>
          <a:lstStyle/>
          <a:p>
            <a:r>
              <a:rPr lang="en-US" altLang="zh-CN" sz="2400" dirty="0"/>
              <a:t>knowing/learning</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532661" y="909170"/>
          <a:ext cx="11125092" cy="1803401"/>
        </p:xfrm>
        <a:graphic>
          <a:graphicData uri="http://schemas.openxmlformats.org/drawingml/2006/table">
            <a:tbl>
              <a:tblPr firstRow="1" firstCol="1" bandRow="1"/>
              <a:tblGrid>
                <a:gridCol w="1890137"/>
                <a:gridCol w="1872208"/>
                <a:gridCol w="7362747"/>
              </a:tblGrid>
              <a:tr h="0">
                <a:tc gridSpan="3">
                  <a:txBody>
                    <a:bodyPr/>
                    <a:lstStyle/>
                    <a:p>
                      <a:pPr algn="ctr" hangingPunct="0">
                        <a:lnSpc>
                          <a:spcPct val="130000"/>
                        </a:lnSpc>
                        <a:spcAft>
                          <a:spcPts val="0"/>
                        </a:spcAft>
                        <a:tabLst>
                          <a:tab pos="4222115" algn="l"/>
                          <a:tab pos="6862445" algn="l"/>
                          <a:tab pos="7377430" algn="l"/>
                          <a:tab pos="961771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0">
                <a:tc>
                  <a:txBody>
                    <a:bodyPr/>
                    <a:lstStyle/>
                    <a:p>
                      <a:pPr algn="ctr" hangingPunct="0">
                        <a:lnSpc>
                          <a:spcPct val="130000"/>
                        </a:lnSpc>
                        <a:spcAft>
                          <a:spcPts val="0"/>
                        </a:spcAft>
                        <a:tabLst>
                          <a:tab pos="4222115" algn="l"/>
                          <a:tab pos="6862445" algn="l"/>
                          <a:tab pos="7377430" algn="l"/>
                          <a:tab pos="9617710" algn="l"/>
                        </a:tabLst>
                      </a:pP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222115" algn="l"/>
                          <a:tab pos="6862445" algn="l"/>
                          <a:tab pos="7377430" algn="l"/>
                          <a:tab pos="961771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Detroit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4222115" algn="l"/>
                          <a:tab pos="6862445" algn="l"/>
                          <a:tab pos="7377430" algn="l"/>
                          <a:tab pos="961771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Century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Box</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4222115" algn="l"/>
                          <a:tab pos="6862445" algn="l"/>
                          <a:tab pos="7377430" algn="l"/>
                          <a:tab pos="961771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Dec</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31,</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1900,</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several</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photos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letters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4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4222115" algn="l"/>
                          <a:tab pos="6862445" algn="l"/>
                          <a:tab pos="7377430" algn="l"/>
                          <a:tab pos="9617710" algn="l"/>
                        </a:tabLst>
                      </a:pP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en-US" sz="2400" u="sng" baseline="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kept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locked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opened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later</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3"/>
          <p:cNvSpPr>
            <a:spLocks noGrp="1"/>
          </p:cNvSpPr>
          <p:nvPr>
            <p:ph idx="1"/>
          </p:nvPr>
        </p:nvSpPr>
        <p:spPr>
          <a:xfrm>
            <a:off x="360854" y="2780928"/>
            <a:ext cx="11485848" cy="1000980"/>
          </a:xfrm>
        </p:spPr>
        <p:txBody>
          <a:bodyPr/>
          <a:lstStyle/>
          <a:p>
            <a:pPr hangingPunct="0">
              <a:lnSpc>
                <a:spcPct val="130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are some famous time capsules in history. The first example is the Detroit Century Box.</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这一栏是在举例说明著名的时间胶囊。故可知答案。</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p:nvPr/>
        </p:nvSpPr>
        <p:spPr bwMode="auto">
          <a:xfrm>
            <a:off x="360854" y="3791818"/>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Dec. 31, 1900, the city Detroit chose several photos and letters to be kept in a box.</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1900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底特律市选择了几张照片和信件保存在一个盒子里。这里是被动语态。故可知答案。</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5"/>
          <p:cNvSpPr txBox="1"/>
          <p:nvPr/>
        </p:nvSpPr>
        <p:spPr bwMode="auto">
          <a:xfrm>
            <a:off x="360854" y="5256724"/>
            <a:ext cx="1148584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box was locked then and opened one hundred years later.”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这个盒子当时被锁上了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一百年后再被打开。故可知答案。</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822633" y="1759225"/>
            <a:ext cx="1776448" cy="461665"/>
          </a:xfrm>
          <a:prstGeom prst="rect">
            <a:avLst/>
          </a:prstGeom>
        </p:spPr>
        <p:txBody>
          <a:bodyPr wrap="none">
            <a:spAutoFit/>
          </a:bodyPr>
          <a:lstStyle/>
          <a:p>
            <a:r>
              <a:rPr lang="en-US" altLang="zh-CN" sz="2400" dirty="0">
                <a:cs typeface="Times New Roman" panose="02020603050405020304" pitchFamily="18" charset="0"/>
              </a:rPr>
              <a:t>Examples</a:t>
            </a:r>
            <a:r>
              <a:rPr lang="zh-CN" altLang="zh-CN" sz="2400" dirty="0">
                <a:cs typeface="Times New Roman" panose="02020603050405020304" pitchFamily="18" charset="0"/>
              </a:rPr>
              <a:t>　</a:t>
            </a:r>
            <a:endParaRPr lang="zh-CN" altLang="en-US" sz="2400" dirty="0"/>
          </a:p>
        </p:txBody>
      </p:sp>
      <p:sp>
        <p:nvSpPr>
          <p:cNvPr id="11" name="矩形 10"/>
          <p:cNvSpPr/>
          <p:nvPr/>
        </p:nvSpPr>
        <p:spPr>
          <a:xfrm>
            <a:off x="4538651" y="1837603"/>
            <a:ext cx="1383712" cy="461665"/>
          </a:xfrm>
          <a:prstGeom prst="rect">
            <a:avLst/>
          </a:prstGeom>
        </p:spPr>
        <p:txBody>
          <a:bodyPr wrap="none">
            <a:spAutoFit/>
          </a:bodyPr>
          <a:lstStyle/>
          <a:p>
            <a:r>
              <a:rPr lang="en-US" altLang="zh-CN" sz="2400" dirty="0">
                <a:cs typeface="Times New Roman" panose="02020603050405020304" pitchFamily="18" charset="0"/>
              </a:rPr>
              <a:t>chosen</a:t>
            </a:r>
            <a:r>
              <a:rPr lang="zh-CN" altLang="zh-CN" sz="2400" dirty="0">
                <a:cs typeface="Times New Roman" panose="02020603050405020304" pitchFamily="18" charset="0"/>
              </a:rPr>
              <a:t>　</a:t>
            </a:r>
            <a:endParaRPr lang="zh-CN" altLang="en-US" sz="2400" dirty="0"/>
          </a:p>
        </p:txBody>
      </p:sp>
      <p:sp>
        <p:nvSpPr>
          <p:cNvPr id="13" name="矩形 12"/>
          <p:cNvSpPr/>
          <p:nvPr/>
        </p:nvSpPr>
        <p:spPr>
          <a:xfrm>
            <a:off x="5005861" y="2246905"/>
            <a:ext cx="1502334" cy="461665"/>
          </a:xfrm>
          <a:prstGeom prst="rect">
            <a:avLst/>
          </a:prstGeom>
        </p:spPr>
        <p:txBody>
          <a:bodyPr wrap="none">
            <a:spAutoFit/>
          </a:bodyPr>
          <a:lstStyle/>
          <a:p>
            <a:r>
              <a:rPr lang="en-US" altLang="zh-CN" sz="2400" dirty="0">
                <a:cs typeface="Times New Roman" panose="02020603050405020304" pitchFamily="18" charset="0"/>
              </a:rPr>
              <a:t>century</a:t>
            </a:r>
            <a:r>
              <a:rPr lang="zh-CN" altLang="zh-CN" sz="2400" dirty="0">
                <a:cs typeface="Times New Roman" panose="02020603050405020304" pitchFamily="18" charset="0"/>
              </a:rPr>
              <a:t>　</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9" grpId="0"/>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532661" y="909170"/>
          <a:ext cx="11125092" cy="2059433"/>
        </p:xfrm>
        <a:graphic>
          <a:graphicData uri="http://schemas.openxmlformats.org/drawingml/2006/table">
            <a:tbl>
              <a:tblPr firstRow="1" firstCol="1" bandRow="1"/>
              <a:tblGrid>
                <a:gridCol w="954033"/>
                <a:gridCol w="1761603"/>
                <a:gridCol w="8409456"/>
              </a:tblGrid>
              <a:tr h="176929">
                <a:tc gridSpan="3">
                  <a:txBody>
                    <a:bodyPr/>
                    <a:lstStyle/>
                    <a:p>
                      <a:pPr algn="ctr" hangingPunct="0">
                        <a:lnSpc>
                          <a:spcPct val="150000"/>
                        </a:lnSpc>
                        <a:spcAft>
                          <a:spcPts val="0"/>
                        </a:spcAft>
                        <a:tabLst>
                          <a:tab pos="4222115" algn="l"/>
                          <a:tab pos="6862445" algn="l"/>
                          <a:tab pos="7377430" algn="l"/>
                          <a:tab pos="961771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1262781">
                <a:tc>
                  <a:txBody>
                    <a:bodyPr/>
                    <a:lstStyle/>
                    <a:p>
                      <a:pPr algn="ctr" hangingPunct="0">
                        <a:lnSpc>
                          <a:spcPct val="150000"/>
                        </a:lnSpc>
                        <a:spcAft>
                          <a:spcPts val="0"/>
                        </a:spcAft>
                        <a:tabLst>
                          <a:tab pos="4222115" algn="l"/>
                          <a:tab pos="6862445" algn="l"/>
                          <a:tab pos="7377430" algn="l"/>
                          <a:tab pos="9617710" algn="l"/>
                        </a:tabLst>
                      </a:pP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222115" algn="l"/>
                          <a:tab pos="6862445" algn="l"/>
                          <a:tab pos="7377430" algn="l"/>
                          <a:tab pos="961771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Detroit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22115" algn="l"/>
                          <a:tab pos="6862445" algn="l"/>
                          <a:tab pos="7377430" algn="l"/>
                          <a:tab pos="961771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Century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Box</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hangingPunct="0">
                        <a:lnSpc>
                          <a:spcPct val="150000"/>
                        </a:lnSpc>
                        <a:spcAft>
                          <a:spcPts val="0"/>
                        </a:spcAft>
                        <a:tabLst>
                          <a:tab pos="4222115" algn="l"/>
                          <a:tab pos="6862445" algn="l"/>
                          <a:tab pos="7377430" algn="l"/>
                          <a:tab pos="961771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person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predicted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population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Detroit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would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4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4222115" algn="l"/>
                          <a:tab pos="6862445" algn="l"/>
                          <a:tab pos="7377430" algn="l"/>
                          <a:tab pos="9617710" algn="l"/>
                        </a:tabLst>
                      </a:pP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million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2000</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Detroit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only</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had</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population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951,000</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3"/>
          <p:cNvSpPr>
            <a:spLocks noGrp="1"/>
          </p:cNvSpPr>
          <p:nvPr>
            <p:ph idx="1"/>
          </p:nvPr>
        </p:nvSpPr>
        <p:spPr>
          <a:xfrm>
            <a:off x="360854" y="3068960"/>
            <a:ext cx="11485848" cy="1754326"/>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person thought that Detroit would have a population of 4 million by 2000.”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一个人认为到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年底特律的人口将达到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达到</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reach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表示。故可知答案。</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8"/>
          <p:cNvSpPr txBox="1"/>
          <p:nvPr/>
        </p:nvSpPr>
        <p:spPr bwMode="auto">
          <a:xfrm>
            <a:off x="360854" y="47251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turned out that the city’s population was about 951, 000 that year, according to </a:t>
            </a: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historydetroit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事实上</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那年底特律的人口只有大约</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951,000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事实上</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fact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501466" y="2013802"/>
            <a:ext cx="1615379" cy="461665"/>
          </a:xfrm>
          <a:prstGeom prst="rect">
            <a:avLst/>
          </a:prstGeom>
        </p:spPr>
        <p:txBody>
          <a:bodyPr wrap="none">
            <a:spAutoFit/>
          </a:bodyPr>
          <a:lstStyle/>
          <a:p>
            <a:r>
              <a:rPr lang="en-US" altLang="zh-CN" sz="2400" dirty="0">
                <a:cs typeface="Times New Roman" panose="02020603050405020304" pitchFamily="18" charset="0"/>
              </a:rPr>
              <a:t>reach/be</a:t>
            </a:r>
            <a:r>
              <a:rPr lang="zh-CN" altLang="zh-CN" sz="2400" dirty="0">
                <a:cs typeface="Times New Roman" panose="02020603050405020304" pitchFamily="18" charset="0"/>
              </a:rPr>
              <a:t>　</a:t>
            </a:r>
            <a:endParaRPr lang="zh-CN" altLang="en-US" dirty="0"/>
          </a:p>
        </p:txBody>
      </p:sp>
      <p:sp>
        <p:nvSpPr>
          <p:cNvPr id="11" name="矩形 10"/>
          <p:cNvSpPr/>
          <p:nvPr/>
        </p:nvSpPr>
        <p:spPr>
          <a:xfrm>
            <a:off x="8403886" y="2013802"/>
            <a:ext cx="989373" cy="461665"/>
          </a:xfrm>
          <a:prstGeom prst="rect">
            <a:avLst/>
          </a:prstGeom>
        </p:spPr>
        <p:txBody>
          <a:bodyPr wrap="none">
            <a:spAutoFit/>
          </a:bodyPr>
          <a:lstStyle/>
          <a:p>
            <a:r>
              <a:rPr lang="en-US" altLang="zh-CN" sz="2400" dirty="0"/>
              <a:t>fact</a:t>
            </a:r>
            <a:r>
              <a:rPr lang="zh-CN" altLang="zh-CN" sz="2400" dirty="0">
                <a:cs typeface="Times New Roman" panose="02020603050405020304" pitchFamily="18" charset="0"/>
              </a:rPr>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532661" y="909170"/>
          <a:ext cx="11125092" cy="2691512"/>
        </p:xfrm>
        <a:graphic>
          <a:graphicData uri="http://schemas.openxmlformats.org/drawingml/2006/table">
            <a:tbl>
              <a:tblPr firstRow="1" firstCol="1" bandRow="1"/>
              <a:tblGrid>
                <a:gridCol w="810017"/>
                <a:gridCol w="1872208"/>
                <a:gridCol w="8442867"/>
              </a:tblGrid>
              <a:tr h="0">
                <a:tc gridSpan="3">
                  <a:txBody>
                    <a:bodyPr/>
                    <a:lstStyle/>
                    <a:p>
                      <a:pPr algn="ctr" hangingPunct="0">
                        <a:lnSpc>
                          <a:spcPct val="130000"/>
                        </a:lnSpc>
                        <a:spcAft>
                          <a:spcPts val="0"/>
                        </a:spcAft>
                        <a:tabLst>
                          <a:tab pos="4222115" algn="l"/>
                          <a:tab pos="6862445" algn="l"/>
                          <a:tab pos="7377430" algn="l"/>
                          <a:tab pos="9617710" algn="l"/>
                        </a:tabLs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434451">
                <a:tc>
                  <a:txBody>
                    <a:bodyPr/>
                    <a:lstStyle/>
                    <a:p>
                      <a:pPr algn="ctr" hangingPunct="0">
                        <a:lnSpc>
                          <a:spcPct val="130000"/>
                        </a:lnSpc>
                        <a:spcAft>
                          <a:spcPts val="0"/>
                        </a:spcAft>
                        <a:tabLst>
                          <a:tab pos="4222115" algn="l"/>
                          <a:tab pos="6862445" algn="l"/>
                          <a:tab pos="7377430" algn="l"/>
                          <a:tab pos="9617710" algn="l"/>
                        </a:tabLst>
                      </a:pP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sz="20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Voyager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Golden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Records</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4222115" algn="l"/>
                          <a:tab pos="6862445" algn="l"/>
                          <a:tab pos="7377430" algn="l"/>
                          <a:tab pos="9617710" algn="l"/>
                        </a:tabLst>
                      </a:pP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included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capsules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Voyager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spacecraft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1977</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222115" algn="l"/>
                          <a:tab pos="6862445" algn="l"/>
                          <a:tab pos="7377430" algn="l"/>
                          <a:tab pos="9617710" algn="l"/>
                        </a:tabLst>
                      </a:pPr>
                      <a:r>
                        <a:rPr lang="en-US" sz="20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en-US" sz="2000" u="sng" baseline="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sounds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pictures,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show</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kinds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human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life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travelled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away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solar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system</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aliens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learn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 marR="42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9"/>
          <p:cNvSpPr>
            <a:spLocks noGrp="1"/>
          </p:cNvSpPr>
          <p:nvPr>
            <p:ph idx="1"/>
          </p:nvPr>
        </p:nvSpPr>
        <p:spPr>
          <a:xfrm>
            <a:off x="360854" y="3648506"/>
            <a:ext cx="11485848" cy="1292662"/>
          </a:xfrm>
        </p:spPr>
        <p:txBody>
          <a:bodyPr/>
          <a:lstStyle/>
          <a:p>
            <a:pPr algn="dist" hangingPunct="0">
              <a:lnSpc>
                <a:spcPct val="130000"/>
              </a:lnSpc>
              <a:spcAft>
                <a:spcPts val="0"/>
              </a:spcAft>
            </a:pP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US sent two time capsules into space on the </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Voyager</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旅行者号</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spacecraft in 1977. They’re called the Voyager Golden Records.”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旅行者黄金唱片总共有两个时间胶囊。故</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endPar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答案</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0"/>
          <p:cNvSpPr txBox="1"/>
          <p:nvPr/>
        </p:nvSpPr>
        <p:spPr bwMode="auto">
          <a:xfrm>
            <a:off x="360854" y="4869160"/>
            <a:ext cx="1148584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have sounds and pictures that show different kinds of human life and culture.”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通过声音和图片</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它们展示了不同种类的人类生活和文化。故可知答案。</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1"/>
          <p:cNvSpPr txBox="1"/>
          <p:nvPr/>
        </p:nvSpPr>
        <p:spPr bwMode="auto">
          <a:xfrm>
            <a:off x="360854" y="5733256"/>
            <a:ext cx="1148584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 hoped that aliens might find the time capsules someday and learn about us.”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我们希望外星人有一天能找到这些时间胶囊并了解我们。故可知答案。</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469574" y="1252099"/>
            <a:ext cx="1040670" cy="400110"/>
          </a:xfrm>
          <a:prstGeom prst="rect">
            <a:avLst/>
          </a:prstGeom>
        </p:spPr>
        <p:txBody>
          <a:bodyPr wrap="none">
            <a:spAutoFit/>
          </a:bodyPr>
          <a:lstStyle/>
          <a:p>
            <a:r>
              <a:rPr lang="en-US" altLang="zh-CN" sz="2000" dirty="0">
                <a:cs typeface="Times New Roman" panose="02020603050405020304" pitchFamily="18" charset="0"/>
              </a:rPr>
              <a:t>two/2</a:t>
            </a:r>
            <a:r>
              <a:rPr lang="zh-CN" altLang="zh-CN" sz="2000" dirty="0">
                <a:cs typeface="Times New Roman" panose="02020603050405020304" pitchFamily="18" charset="0"/>
              </a:rPr>
              <a:t>　</a:t>
            </a:r>
            <a:endParaRPr lang="zh-CN" altLang="en-US" dirty="0"/>
          </a:p>
        </p:txBody>
      </p:sp>
      <p:sp>
        <p:nvSpPr>
          <p:cNvPr id="9" name="矩形 8"/>
          <p:cNvSpPr/>
          <p:nvPr/>
        </p:nvSpPr>
        <p:spPr>
          <a:xfrm>
            <a:off x="3514434" y="1992328"/>
            <a:ext cx="2895729" cy="400110"/>
          </a:xfrm>
          <a:prstGeom prst="rect">
            <a:avLst/>
          </a:prstGeom>
        </p:spPr>
        <p:txBody>
          <a:bodyPr wrap="none">
            <a:spAutoFit/>
          </a:bodyPr>
          <a:lstStyle/>
          <a:p>
            <a:r>
              <a:rPr lang="en-US" altLang="zh-CN" sz="2000" dirty="0">
                <a:cs typeface="Times New Roman" panose="02020603050405020304" pitchFamily="18" charset="0"/>
              </a:rPr>
              <a:t>With/Through/Having</a:t>
            </a:r>
            <a:r>
              <a:rPr lang="zh-CN" altLang="zh-CN" sz="2000" dirty="0">
                <a:cs typeface="Times New Roman" panose="02020603050405020304" pitchFamily="18" charset="0"/>
              </a:rPr>
              <a:t>　</a:t>
            </a:r>
            <a:endParaRPr lang="zh-CN" altLang="en-US" dirty="0"/>
          </a:p>
        </p:txBody>
      </p:sp>
      <p:sp>
        <p:nvSpPr>
          <p:cNvPr id="11" name="矩形 10"/>
          <p:cNvSpPr/>
          <p:nvPr/>
        </p:nvSpPr>
        <p:spPr>
          <a:xfrm>
            <a:off x="9536167" y="2784808"/>
            <a:ext cx="1737976" cy="400110"/>
          </a:xfrm>
          <a:prstGeom prst="rect">
            <a:avLst/>
          </a:prstGeom>
        </p:spPr>
        <p:txBody>
          <a:bodyPr wrap="none">
            <a:spAutoFit/>
          </a:bodyPr>
          <a:lstStyle/>
          <a:p>
            <a:r>
              <a:rPr lang="en-US" altLang="zh-CN" sz="2000" dirty="0">
                <a:cs typeface="Times New Roman" panose="02020603050405020304" pitchFamily="18" charset="0"/>
              </a:rPr>
              <a:t>hope/expect</a:t>
            </a:r>
            <a:r>
              <a:rPr lang="zh-CN" altLang="zh-CN" sz="2000" dirty="0">
                <a:cs typeface="Times New Roman" panose="02020603050405020304" pitchFamily="18" charset="0"/>
              </a:rPr>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1"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4300</Words>
  <Application>WPS 演示</Application>
  <PresentationFormat>自定义</PresentationFormat>
  <Paragraphs>105</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Times New Roman</vt:lpstr>
      <vt:lpstr>楷体</vt:lpstr>
      <vt:lpstr>微软雅黑</vt:lpstr>
      <vt:lpstr>仿宋</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zxh</cp:lastModifiedBy>
  <cp:revision>449</cp:revision>
  <dcterms:created xsi:type="dcterms:W3CDTF">2020-11-06T05:24:00Z</dcterms:created>
  <dcterms:modified xsi:type="dcterms:W3CDTF">2025-09-18T08:45:30Z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625926219568487F8CBA67CF82533772_12</vt:lpwstr>
  </property>
</Properties>
</file>